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bb89967237_0_2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bb89967237_0_2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bb89967237_0_3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bb89967237_0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bb89967237_0_3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2bb89967237_0_3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bb89967237_0_3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bb89967237_0_3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bb89967237_0_4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bb89967237_0_4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bb89967237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bb89967237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bb89967237_0_3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bb89967237_0_3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bb89967237_0_29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g2bb89967237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2bb89967237_0_3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2bb89967237_0_3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2bb89967237_0_3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2bb89967237_0_3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bb89967237_0_4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8" name="Google Shape;58;g2bb89967237_0_4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bb89967237_0_3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2bb89967237_0_3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bb899672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bb899672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b89967237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b89967237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bb89967237_0_2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bb89967237_0_2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bb89967237_0_2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bb89967237_0_2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bb89967237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2bb89967237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bb89967237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g2bb89967237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bb89967237_0_3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bb89967237_0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CMP1201 Tutorial One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4677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Kasule John Trevor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</a:t>
            </a:r>
            <a:r>
              <a:rPr lang="en"/>
              <a:t> (Data Types)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basic data types in C include: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 int (integer),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float (floating-point number),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char (character), and more.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These types specify the nature of the data a variable can hold.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</a:t>
            </a:r>
            <a:r>
              <a:rPr lang="en"/>
              <a:t> (Declaration)</a:t>
            </a:r>
            <a:endParaRPr/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Declaration: </a:t>
            </a:r>
            <a:endParaRPr b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Variables must be declared before use, which involves specifying the type and the name of the variable.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</a:rPr>
              <a:t>Syntax:</a:t>
            </a:r>
            <a:endParaRPr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</a:rPr>
              <a:t>datatype variable_name;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</a:rPr>
              <a:t>Example: </a:t>
            </a:r>
            <a:endParaRPr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22C3D"/>
                </a:solidFill>
              </a:rPr>
              <a:t>int age;</a:t>
            </a:r>
            <a:r>
              <a:rPr lang="en">
                <a:solidFill>
                  <a:schemeClr val="dk1"/>
                </a:solidFill>
              </a:rPr>
              <a:t> declares a variable named age of type int.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 INITIALIZATION</a:t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Initialization: Variables can be initialized (assigned an initial value) at the time of declaration.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Example:</a:t>
            </a:r>
            <a:br>
              <a:rPr lang="en">
                <a:solidFill>
                  <a:schemeClr val="dk1"/>
                </a:solidFill>
              </a:rPr>
            </a:br>
            <a:r>
              <a:rPr b="1" lang="en">
                <a:solidFill>
                  <a:schemeClr val="dk1"/>
                </a:solidFill>
              </a:rPr>
              <a:t> int age = 30;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initializes the integer age with the value 30.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CONSTANTS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Constants are fixed values that do not change throughout the execution of a program.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defined at compile time and used to make code more readable and maintainable.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dk1"/>
                </a:solidFill>
              </a:rPr>
              <a:t>Types: </a:t>
            </a:r>
            <a:endParaRPr b="1" u="sng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b="1" lang="en">
                <a:solidFill>
                  <a:schemeClr val="dk1"/>
                </a:solidFill>
              </a:rPr>
              <a:t>Literal Constants</a:t>
            </a:r>
            <a:r>
              <a:rPr lang="en">
                <a:solidFill>
                  <a:schemeClr val="dk1"/>
                </a:solidFill>
              </a:rPr>
              <a:t>: Directly include fixed values in the code (e.g., 5, 3.14, 'a').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b="1" lang="en">
                <a:solidFill>
                  <a:schemeClr val="dk1"/>
                </a:solidFill>
              </a:rPr>
              <a:t>Symbolic Constants</a:t>
            </a:r>
            <a:r>
              <a:rPr lang="en">
                <a:solidFill>
                  <a:schemeClr val="dk1"/>
                </a:solidFill>
              </a:rPr>
              <a:t>: Defined using the </a:t>
            </a:r>
            <a:r>
              <a:rPr b="1" lang="en">
                <a:solidFill>
                  <a:schemeClr val="dk1"/>
                </a:solidFill>
              </a:rPr>
              <a:t>#define</a:t>
            </a:r>
            <a:r>
              <a:rPr lang="en">
                <a:solidFill>
                  <a:schemeClr val="dk1"/>
                </a:solidFill>
              </a:rPr>
              <a:t> preprocessor directive or the </a:t>
            </a:r>
            <a:r>
              <a:rPr b="1" lang="en">
                <a:solidFill>
                  <a:schemeClr val="dk1"/>
                </a:solidFill>
              </a:rPr>
              <a:t>const</a:t>
            </a:r>
            <a:r>
              <a:rPr lang="en">
                <a:solidFill>
                  <a:schemeClr val="dk1"/>
                </a:solidFill>
              </a:rPr>
              <a:t> keyword, giving a name to the constant value (e.g., #define PI 3.14, const int MAX = 100;).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DEFINING CONSTANTS</a:t>
            </a:r>
            <a:endParaRPr/>
          </a:p>
        </p:txBody>
      </p:sp>
      <p:sp>
        <p:nvSpPr>
          <p:cNvPr id="136" name="Google Shape;136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Using #define: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Syntax: </a:t>
            </a:r>
            <a:r>
              <a:rPr i="1" lang="en">
                <a:solidFill>
                  <a:schemeClr val="dk1"/>
                </a:solidFill>
              </a:rPr>
              <a:t>#define CONSTANT_NAME value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Example: 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rgbClr val="F22C3D"/>
                </a:solidFill>
              </a:rPr>
              <a:t>#define MAX_SIZE 50</a:t>
            </a:r>
            <a:r>
              <a:rPr lang="en">
                <a:solidFill>
                  <a:schemeClr val="dk1"/>
                </a:solidFill>
              </a:rPr>
              <a:t> defines MAX_SIZE as a constant with a value of 50.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Using const: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Syntax: const data_type constant_name = value;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Example: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F22C3D"/>
                </a:solidFill>
              </a:rPr>
              <a:t>const float gravity = 9.8;</a:t>
            </a:r>
            <a:r>
              <a:rPr lang="en">
                <a:solidFill>
                  <a:schemeClr val="dk1"/>
                </a:solidFill>
              </a:rPr>
              <a:t> defines gravity as a constant of type float.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OUTPUT</a:t>
            </a:r>
            <a:endParaRPr/>
          </a:p>
        </p:txBody>
      </p:sp>
      <p:sp>
        <p:nvSpPr>
          <p:cNvPr id="142" name="Google Shape;142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printf() 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Function: Primary tool for displaying output. </a:t>
            </a:r>
            <a:br>
              <a:rPr lang="en">
                <a:solidFill>
                  <a:schemeClr val="dk1"/>
                </a:solidFill>
              </a:rPr>
            </a:br>
            <a:r>
              <a:rPr b="1" lang="en">
                <a:solidFill>
                  <a:schemeClr val="dk1"/>
                </a:solidFill>
              </a:rPr>
              <a:t>Syntax:</a:t>
            </a:r>
            <a:r>
              <a:rPr lang="en">
                <a:solidFill>
                  <a:schemeClr val="dk1"/>
                </a:solidFill>
              </a:rPr>
              <a:t>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</a:rPr>
              <a:t>printf("format string", variable1, variable2, ...);. </a:t>
            </a:r>
            <a:endParaRPr i="1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Format string includes text to display and format specifiers for variables.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6AA84F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FORMAT SPECIFIERS</a:t>
            </a:r>
            <a:endParaRPr/>
          </a:p>
        </p:txBody>
      </p:sp>
      <p:sp>
        <p:nvSpPr>
          <p:cNvPr id="148" name="Google Shape;148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Format Specifiers: 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Indicate the type of data to output.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dk1"/>
                </a:solidFill>
              </a:rPr>
              <a:t>Examples: </a:t>
            </a:r>
            <a:endParaRPr b="1" u="sng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%d for integers,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 %f for floating-point numbers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 %s for strings.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Adjust output format using flags and width specifiers.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FORMAT SPECIFIERS</a:t>
            </a:r>
            <a:endParaRPr/>
          </a:p>
        </p:txBody>
      </p:sp>
      <p:sp>
        <p:nvSpPr>
          <p:cNvPr id="154" name="Google Shape;154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" sz="1850">
                <a:highlight>
                  <a:srgbClr val="F8F9FA"/>
                </a:highlight>
              </a:rPr>
              <a:t>%d</a:t>
            </a:r>
            <a:r>
              <a:rPr lang="en" sz="1850">
                <a:solidFill>
                  <a:srgbClr val="202122"/>
                </a:solidFill>
                <a:highlight>
                  <a:srgbClr val="FFFFFF"/>
                </a:highlight>
              </a:rPr>
              <a:t> - int (same as %i)</a:t>
            </a:r>
            <a:endParaRPr sz="185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" sz="1850">
                <a:highlight>
                  <a:srgbClr val="F8F9FA"/>
                </a:highlight>
              </a:rPr>
              <a:t>%ld</a:t>
            </a:r>
            <a:r>
              <a:rPr lang="en" sz="1850">
                <a:solidFill>
                  <a:srgbClr val="202122"/>
                </a:solidFill>
                <a:highlight>
                  <a:srgbClr val="FFFFFF"/>
                </a:highlight>
              </a:rPr>
              <a:t> - long int (same as %li)</a:t>
            </a:r>
            <a:endParaRPr sz="185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" sz="1850">
                <a:highlight>
                  <a:srgbClr val="F8F9FA"/>
                </a:highlight>
              </a:rPr>
              <a:t>%f</a:t>
            </a:r>
            <a:r>
              <a:rPr lang="en" sz="1850">
                <a:solidFill>
                  <a:srgbClr val="202122"/>
                </a:solidFill>
                <a:highlight>
                  <a:srgbClr val="FFFFFF"/>
                </a:highlight>
              </a:rPr>
              <a:t> - float</a:t>
            </a:r>
            <a:endParaRPr sz="185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" sz="1850">
                <a:highlight>
                  <a:srgbClr val="F8F9FA"/>
                </a:highlight>
              </a:rPr>
              <a:t>%lf , %g</a:t>
            </a:r>
            <a:r>
              <a:rPr lang="en" sz="1850">
                <a:solidFill>
                  <a:srgbClr val="202122"/>
                </a:solidFill>
                <a:highlight>
                  <a:srgbClr val="FFFFFF"/>
                </a:highlight>
              </a:rPr>
              <a:t> - double</a:t>
            </a:r>
            <a:endParaRPr baseline="30000" sz="1850">
              <a:solidFill>
                <a:srgbClr val="0645AD"/>
              </a:solidFill>
              <a:highlight>
                <a:srgbClr val="FFFFFF"/>
              </a:highlight>
            </a:endParaRPr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" sz="1850">
                <a:highlight>
                  <a:srgbClr val="F8F9FA"/>
                </a:highlight>
              </a:rPr>
              <a:t>%c</a:t>
            </a:r>
            <a:r>
              <a:rPr lang="en" sz="1850">
                <a:solidFill>
                  <a:srgbClr val="202122"/>
                </a:solidFill>
                <a:highlight>
                  <a:srgbClr val="FFFFFF"/>
                </a:highlight>
              </a:rPr>
              <a:t> - char</a:t>
            </a:r>
            <a:endParaRPr sz="1850">
              <a:solidFill>
                <a:srgbClr val="202122"/>
              </a:solidFill>
              <a:highlight>
                <a:srgbClr val="FFFFFF"/>
              </a:highlight>
            </a:endParaRPr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" sz="1850">
                <a:highlight>
                  <a:srgbClr val="F8F9FA"/>
                </a:highlight>
              </a:rPr>
              <a:t>%s</a:t>
            </a:r>
            <a:r>
              <a:rPr lang="en" sz="1850">
                <a:solidFill>
                  <a:srgbClr val="202122"/>
                </a:solidFill>
                <a:highlight>
                  <a:srgbClr val="FFFFFF"/>
                </a:highlight>
              </a:rPr>
              <a:t> – string</a:t>
            </a:r>
            <a:endParaRPr/>
          </a:p>
          <a:p>
            <a:pPr indent="-431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" sz="1850">
                <a:solidFill>
                  <a:srgbClr val="202122"/>
                </a:solidFill>
                <a:highlight>
                  <a:srgbClr val="FFFFFF"/>
                </a:highlight>
              </a:rPr>
              <a:t>%e or %E </a:t>
            </a:r>
            <a:r>
              <a:rPr lang="en" sz="1850">
                <a:solidFill>
                  <a:srgbClr val="202122"/>
                </a:solidFill>
                <a:highlight>
                  <a:srgbClr val="FFFFFF"/>
                </a:highlight>
              </a:rPr>
              <a:t>– scientific notation</a:t>
            </a:r>
            <a:endParaRPr sz="3200"/>
          </a:p>
        </p:txBody>
      </p:sp>
      <p:sp>
        <p:nvSpPr>
          <p:cNvPr id="155" name="Google Shape;15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ESCAPE SEQUENCES</a:t>
            </a:r>
            <a:endParaRPr/>
          </a:p>
        </p:txBody>
      </p:sp>
      <p:sp>
        <p:nvSpPr>
          <p:cNvPr id="161" name="Google Shape;161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Escape Sequences: Special characters for formatting output.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u="sng">
                <a:solidFill>
                  <a:schemeClr val="dk1"/>
                </a:solidFill>
              </a:rPr>
              <a:t>Examples:</a:t>
            </a:r>
            <a:endParaRPr b="1" u="sng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 \n for new line,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\t for tab.  etc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included within format strings to control output appearance.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"/>
              <a:t>Putting it all Together</a:t>
            </a:r>
            <a:endParaRPr/>
          </a:p>
        </p:txBody>
      </p:sp>
      <p:sp>
        <p:nvSpPr>
          <p:cNvPr id="167" name="Google Shape;167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Combine text, variables, and escape sequences in printf() to display formatted user output.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br>
              <a:rPr lang="en">
                <a:solidFill>
                  <a:schemeClr val="dk1"/>
                </a:solidFill>
              </a:rPr>
            </a:br>
            <a:r>
              <a:rPr b="1" lang="en" u="sng">
                <a:solidFill>
                  <a:schemeClr val="dk1"/>
                </a:solidFill>
              </a:rPr>
              <a:t>Example:</a:t>
            </a:r>
            <a:endParaRPr b="1" u="sng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</a:rPr>
              <a:t> printf("Age: %d\nName: %s", age, name); </a:t>
            </a:r>
            <a:br>
              <a:rPr lang="en">
                <a:solidFill>
                  <a:schemeClr val="dk1"/>
                </a:solidFill>
              </a:rPr>
            </a:b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The above code displays values for age and name on separate lines.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Who am I?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81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746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KASULE JOHN TREVOR</a:t>
            </a:r>
            <a:endParaRPr sz="2300"/>
          </a:p>
          <a:p>
            <a:pPr indent="-3746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BSc. Computer Engineering</a:t>
            </a:r>
            <a:endParaRPr sz="2300"/>
          </a:p>
          <a:p>
            <a:pPr indent="-3746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Makerere University</a:t>
            </a:r>
            <a:endParaRPr sz="2300"/>
          </a:p>
          <a:p>
            <a:pPr indent="-37465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" sz="2300"/>
              <a:t>Research Assistant</a:t>
            </a:r>
            <a:endParaRPr sz="2300"/>
          </a:p>
          <a:p>
            <a:pPr indent="-37465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300"/>
              <a:buChar char="○"/>
            </a:pPr>
            <a:r>
              <a:rPr lang="en" sz="2300"/>
              <a:t>MARCONI Lab (CEDAT - Makerere University)</a:t>
            </a:r>
            <a:endParaRPr sz="2300"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MISTAKES</a:t>
            </a:r>
            <a:endParaRPr/>
          </a:p>
        </p:txBody>
      </p:sp>
      <p:sp>
        <p:nvSpPr>
          <p:cNvPr id="173" name="Google Shape;173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Forgetting to match format specifiers with correct variable types can lead to errors or undefined behavior.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Always ensure the correct usage of format specifiers.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Example: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rgbClr val="F22C3D"/>
                </a:solidFill>
              </a:rPr>
              <a:t>float num = 5.25;</a:t>
            </a:r>
            <a:endParaRPr i="1">
              <a:solidFill>
                <a:srgbClr val="F22C3D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F22C3D"/>
                </a:solidFill>
              </a:rPr>
              <a:t>printf("Number: %d\n", num); </a:t>
            </a:r>
            <a:r>
              <a:rPr i="1" lang="en"/>
              <a:t>// Using %d for a float variable!!</a:t>
            </a:r>
            <a:br>
              <a:rPr i="1" lang="en"/>
            </a:br>
            <a:r>
              <a:rPr i="1" lang="en">
                <a:solidFill>
                  <a:srgbClr val="0000FF"/>
                </a:solidFill>
              </a:rPr>
              <a:t>int age = 30;</a:t>
            </a:r>
            <a:endParaRPr i="1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0000FF"/>
                </a:solidFill>
              </a:rPr>
              <a:t>printf("Age: %s\n", age); // </a:t>
            </a:r>
            <a:r>
              <a:rPr i="1" lang="en"/>
              <a:t>Using %s for an integer variable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Installations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A compiler 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A </a:t>
            </a:r>
            <a:r>
              <a:rPr lang="en">
                <a:solidFill>
                  <a:schemeClr val="dk1"/>
                </a:solidFill>
              </a:rPr>
              <a:t>compiler</a:t>
            </a:r>
            <a:r>
              <a:rPr lang="en">
                <a:solidFill>
                  <a:schemeClr val="dk1"/>
                </a:solidFill>
              </a:rPr>
              <a:t> is a program that translates source code into machine code. Compilers can translate source code written in many programming languages, including C,C++ and Java.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rabicPeriod"/>
            </a:pPr>
            <a:r>
              <a:rPr lang="en">
                <a:solidFill>
                  <a:schemeClr val="dk1"/>
                </a:solidFill>
              </a:rPr>
              <a:t>IDE</a:t>
            </a:r>
            <a:endParaRPr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</a:rPr>
              <a:t>An IDE, or Integrated Development Environment, is a software platform that combines many aspects of writing a computer program into a single application. E.g 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Visual Studio, Pycharm, etc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Preferably</a:t>
            </a:r>
            <a:r>
              <a:rPr b="1" lang="en">
                <a:solidFill>
                  <a:schemeClr val="dk1"/>
                </a:solidFill>
              </a:rPr>
              <a:t>:</a:t>
            </a:r>
            <a:br>
              <a:rPr lang="en">
                <a:solidFill>
                  <a:schemeClr val="dk1"/>
                </a:solidFill>
              </a:rPr>
            </a:br>
            <a:r>
              <a:rPr lang="en">
                <a:solidFill>
                  <a:schemeClr val="dk1"/>
                </a:solidFill>
              </a:rPr>
              <a:t>VS Code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</a:rPr>
              <a:t>OTHERS:</a:t>
            </a:r>
            <a:endParaRPr b="1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</a:rPr>
              <a:t>CODE BLOCKS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➔"/>
            </a:pPr>
            <a:r>
              <a:rPr lang="en">
                <a:solidFill>
                  <a:schemeClr val="dk1"/>
                </a:solidFill>
              </a:rPr>
              <a:t>DEV C++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HELLO WORLD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58122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first program is the hello world: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>
                <a:solidFill>
                  <a:srgbClr val="FF0000"/>
                </a:solidFill>
              </a:rPr>
              <a:t>#include &lt;stdio.h&gt; </a:t>
            </a:r>
            <a:endParaRPr b="1" i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>
                <a:solidFill>
                  <a:srgbClr val="FF0000"/>
                </a:solidFill>
              </a:rPr>
              <a:t>int main() { </a:t>
            </a:r>
            <a:endParaRPr b="1" i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>
                <a:solidFill>
                  <a:srgbClr val="FF0000"/>
                </a:solidFill>
              </a:rPr>
              <a:t>    printf("Hello, World!\n"); </a:t>
            </a:r>
            <a:endParaRPr b="1" i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">
                <a:solidFill>
                  <a:srgbClr val="FF0000"/>
                </a:solidFill>
              </a:rPr>
              <a:t>    return 0; </a:t>
            </a:r>
            <a:endParaRPr b="1" i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i="1" lang="en">
                <a:solidFill>
                  <a:srgbClr val="FF0000"/>
                </a:solidFill>
              </a:rPr>
              <a:t>}</a:t>
            </a:r>
            <a:endParaRPr b="1" i="1">
              <a:solidFill>
                <a:srgbClr val="FF0000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HELLO WORLD EXPLANATION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5362800"/>
          </a:xfrm>
          <a:prstGeom prst="rect">
            <a:avLst/>
          </a:prstGeom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#include &lt;stdio.h&gt;</a:t>
            </a:r>
            <a:r>
              <a:rPr b="1" lang="en">
                <a:solidFill>
                  <a:schemeClr val="dk1"/>
                </a:solidFill>
              </a:rPr>
              <a:t>:</a:t>
            </a:r>
            <a:r>
              <a:rPr lang="en">
                <a:solidFill>
                  <a:schemeClr val="dk1"/>
                </a:solidFill>
              </a:rPr>
              <a:t> This line includes the Standard Input and Output library, which contains the printf function used for printing text to the console.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int main() { ... }:</a:t>
            </a:r>
            <a:r>
              <a:rPr lang="en">
                <a:solidFill>
                  <a:schemeClr val="dk1"/>
                </a:solidFill>
              </a:rPr>
              <a:t> Defines the main function where the execution of the program begins. The int before main indicates that the function returns an integer value, which is a status code (0 signifies successful execution).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printf("Hello, World!\n");</a:t>
            </a:r>
            <a:r>
              <a:rPr lang="en">
                <a:solidFill>
                  <a:schemeClr val="dk1"/>
                </a:solidFill>
              </a:rPr>
              <a:t>: Calls the printf function to print the string "Hello, World!" followed by a newline character (\n) to the console. The printf function is used for formatted output.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return 0;</a:t>
            </a:r>
            <a:r>
              <a:rPr lang="en">
                <a:solidFill>
                  <a:schemeClr val="dk1"/>
                </a:solidFill>
              </a:rPr>
              <a:t>: Returns a value of 0 from the main function, signaling that the program has executed successfully.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None/>
            </a:pPr>
            <a:r>
              <a:rPr lang="en"/>
              <a:t>PREPROCESSORS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#define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Used to add variables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Example: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#define PI 3.1415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93" name="Google Shape;93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PREPROCESSORS</a:t>
            </a:r>
            <a:endParaRPr/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#include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Used to add header files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Standard header files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User-defined header files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Standard header files: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#include &lt;stdio.h&gt;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User-defined header files:</a:t>
            </a:r>
            <a:endParaRPr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#include “sample.h”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100" name="Google Shape;10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93C47D"/>
          </a:soli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VARIABLES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A variable is a named area of memory that stores data which can be modified during program execution.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</a:pPr>
            <a:r>
              <a:rPr lang="en">
                <a:solidFill>
                  <a:schemeClr val="dk1"/>
                </a:solidFill>
              </a:rPr>
              <a:t>Each variable in C has a </a:t>
            </a:r>
            <a:r>
              <a:rPr b="1" lang="en">
                <a:solidFill>
                  <a:schemeClr val="dk1"/>
                </a:solidFill>
              </a:rPr>
              <a:t>specific data type</a:t>
            </a:r>
            <a:r>
              <a:rPr lang="en">
                <a:solidFill>
                  <a:schemeClr val="dk1"/>
                </a:solidFill>
              </a:rPr>
              <a:t>,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The data type determines: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 the size and layout of the variable's memory, 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the range of values that can be stored within that memory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 the set of operations that can be applied to the variable.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